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303" r:id="rId3"/>
    <p:sldId id="282" r:id="rId4"/>
    <p:sldId id="267" r:id="rId6"/>
    <p:sldId id="281" r:id="rId7"/>
    <p:sldId id="271" r:id="rId8"/>
    <p:sldId id="283" r:id="rId9"/>
    <p:sldId id="284" r:id="rId10"/>
    <p:sldId id="287" r:id="rId11"/>
    <p:sldId id="288" r:id="rId12"/>
    <p:sldId id="290" r:id="rId13"/>
    <p:sldId id="289" r:id="rId14"/>
    <p:sldId id="292" r:id="rId15"/>
    <p:sldId id="293" r:id="rId16"/>
    <p:sldId id="294" r:id="rId17"/>
    <p:sldId id="295" r:id="rId18"/>
    <p:sldId id="296" r:id="rId19"/>
    <p:sldId id="297" r:id="rId20"/>
    <p:sldId id="301" r:id="rId21"/>
    <p:sldId id="274" r:id="rId22"/>
    <p:sldId id="298" r:id="rId23"/>
    <p:sldId id="29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66"/>
    <a:srgbClr val="66FF33"/>
    <a:srgbClr val="008080"/>
    <a:srgbClr val="CC0099"/>
    <a:srgbClr val="CC0000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b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F0CF86-832C-4C9B-8D10-A6F3A0CEC07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b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4CF05F-CCEC-4B52-A45D-AFED0A05ACB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119F0-A577-45E8-AC3C-7270A9135BF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AACD3-CD1A-40F0-899F-23F779DF230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D3C73-C38D-444D-82CB-5E030C2320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0DA52-810F-4977-A8AB-A465AD0249C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EE145-FA92-4BB6-8AC1-C4094B306FF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D256A-6AAC-41D4-A3E5-558335E33B4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FB4A0-6A0D-42A7-A013-4A96CA78FB9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D8209-EF34-47FD-AC43-37CEB31CA70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766DD-0DC3-42C4-B63B-EF0450E12A9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4895C-F8C4-4D0F-8A6A-AEE9C2EA255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1F5D1-B12E-419B-9227-1022213B9AA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18BC1-D8F6-4855-BED9-34337531D83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56473-172D-4BA5-8045-5B466D096CC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C71E6-35D2-49FD-AEA8-702D8CA320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6393A-2A9A-48E4-A80E-E917BC83324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66B87-FE8F-4828-8143-EF0E1EF5C2D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8152B-841A-4182-89FA-4F052326C01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77EC2-8219-45C7-BBAD-9FDC1C864BB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F41CD-544A-4636-B5D4-B11E922A798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B43D0-03A4-4E61-80C1-5DC08988038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77EE-EFBD-4F7F-A024-D66C56BEB5A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35F0-4803-4973-9731-1E2A2940ACC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8EE3-7CA0-447A-93E8-05B1D8DF2F5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27F3-68BD-4A7D-B0C6-07FDCA0210A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8588-CCCA-413D-AB97-5CC7CE48D65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DEFA-E1A6-4875-BC1E-A9C6A45F62A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1A27-CF8B-40C0-9981-20AAC51243B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25C3-59D2-4116-8541-9363B1ABE0A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3C5F-6EB3-4BF0-87D0-C644D115EE0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9EDB-9FE2-454E-AC60-1BD914837A8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D8E0-DB7C-41D3-954E-B740A7DD517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0BA6-890F-458D-B6BC-55211E41DE0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662A4A-9C1C-4C4D-8171-637B7FA4A31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hyperlink" Target="../hvu-%20mo%20coi%20xu%20kien/anh%20mo%20coi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620_FrCart01_PNG_1205x17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33400"/>
            <a:ext cx="9144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620_FrCart01_PNG_1205x17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33400"/>
            <a:ext cx="9144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739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C99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</a:ln>
                <a:solidFill>
                  <a:srgbClr val="008000"/>
                </a:solidFill>
                <a:latin typeface="Arial" panose="020B0604020202020204"/>
                <a:cs typeface="Arial" panose="020B0604020202020204"/>
              </a:rPr>
              <a:t>TẬP LÀM VĂN</a:t>
            </a:r>
            <a:endParaRPr lang="en-US" sz="3600" kern="10">
              <a:ln w="9525">
                <a:round/>
              </a:ln>
              <a:solidFill>
                <a:srgbClr val="008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7"/>
          <p:cNvSpPr txBox="1">
            <a:spLocks noChangeArrowheads="1"/>
          </p:cNvSpPr>
          <p:nvPr/>
        </p:nvSpPr>
        <p:spPr bwMode="auto">
          <a:xfrm>
            <a:off x="914400" y="1143000"/>
            <a:ext cx="73914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660066"/>
                </a:solidFill>
              </a:rPr>
              <a:t>Để bài v</a:t>
            </a:r>
            <a:r>
              <a:rPr lang="vi-VN" sz="3000" b="1">
                <a:solidFill>
                  <a:srgbClr val="660066"/>
                </a:solidFill>
              </a:rPr>
              <a:t>ă</a:t>
            </a:r>
            <a:r>
              <a:rPr lang="en-US" sz="3000" b="1">
                <a:solidFill>
                  <a:srgbClr val="660066"/>
                </a:solidFill>
              </a:rPr>
              <a:t>n miêu tả cái cối chân thực, </a:t>
            </a:r>
            <a:endParaRPr lang="en-US" sz="3000" b="1">
              <a:solidFill>
                <a:srgbClr val="660066"/>
              </a:solidFill>
            </a:endParaRPr>
          </a:p>
          <a:p>
            <a:r>
              <a:rPr lang="en-US" sz="3000" b="1">
                <a:solidFill>
                  <a:srgbClr val="660066"/>
                </a:solidFill>
              </a:rPr>
              <a:t>sinh </a:t>
            </a:r>
            <a:r>
              <a:rPr lang="vi-VN" sz="3000" b="1">
                <a:solidFill>
                  <a:srgbClr val="660066"/>
                </a:solidFill>
              </a:rPr>
              <a:t>đ</a:t>
            </a:r>
            <a:r>
              <a:rPr lang="en-US" sz="3000" b="1">
                <a:solidFill>
                  <a:srgbClr val="660066"/>
                </a:solidFill>
              </a:rPr>
              <a:t>ộng</a:t>
            </a:r>
            <a:endParaRPr lang="en-US" sz="3000" b="1">
              <a:solidFill>
                <a:srgbClr val="660066"/>
              </a:solidFill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152400" y="2286000"/>
            <a:ext cx="9601200" cy="55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 2" pitchFamily="18" charset="2"/>
              </a:rPr>
              <a:t> </a:t>
            </a:r>
            <a:r>
              <a:rPr lang="en-US" sz="3000">
                <a:solidFill>
                  <a:srgbClr val="FF0000"/>
                </a:solidFill>
              </a:rPr>
              <a:t>Tác giả </a:t>
            </a:r>
            <a:r>
              <a:rPr lang="vi-VN" sz="3000">
                <a:solidFill>
                  <a:srgbClr val="FF0000"/>
                </a:solidFill>
              </a:rPr>
              <a:t>đ</a:t>
            </a:r>
            <a:r>
              <a:rPr lang="en-US" sz="3000">
                <a:solidFill>
                  <a:srgbClr val="FF0000"/>
                </a:solidFill>
              </a:rPr>
              <a:t>ã sử dụng những hình ảnh so sánh:</a:t>
            </a:r>
            <a:endParaRPr lang="en-US" sz="3000">
              <a:solidFill>
                <a:srgbClr val="FF0000"/>
              </a:solidFill>
            </a:endParaRP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066800" y="2895600"/>
            <a:ext cx="83820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 - chật </a:t>
            </a:r>
            <a:r>
              <a:rPr lang="en-US" sz="2800" b="1">
                <a:solidFill>
                  <a:srgbClr val="FF0000"/>
                </a:solidFill>
              </a:rPr>
              <a:t>nh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chemeClr val="accent2"/>
                </a:solidFill>
              </a:rPr>
              <a:t> nêm cối .</a:t>
            </a:r>
            <a:endParaRPr lang="en-US" sz="2800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 - cái chốt bằng tre mà rắn </a:t>
            </a:r>
            <a:r>
              <a:rPr lang="en-US" sz="2800" b="1">
                <a:solidFill>
                  <a:srgbClr val="FF0000"/>
                </a:solidFill>
              </a:rPr>
              <a:t>nh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vi-VN" sz="2800">
                <a:solidFill>
                  <a:schemeClr val="accent2"/>
                </a:solidFill>
              </a:rPr>
              <a:t>đ</a:t>
            </a:r>
            <a:r>
              <a:rPr lang="en-US" sz="2800">
                <a:solidFill>
                  <a:schemeClr val="accent2"/>
                </a:solidFill>
              </a:rPr>
              <a:t>anh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76200" y="4191000"/>
            <a:ext cx="838200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 2" pitchFamily="18" charset="2"/>
              </a:rPr>
              <a:t> </a:t>
            </a:r>
            <a:r>
              <a:rPr lang="en-US" sz="3000">
                <a:solidFill>
                  <a:srgbClr val="FF0000"/>
                </a:solidFill>
              </a:rPr>
              <a:t>Các hình ảnh nhân hóa :</a:t>
            </a:r>
            <a:endParaRPr lang="en-US" sz="3000">
              <a:solidFill>
                <a:srgbClr val="FF0000"/>
              </a:solidFill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066800" y="4876800"/>
            <a:ext cx="83820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 - cái tai </a:t>
            </a:r>
            <a:r>
              <a:rPr lang="en-US" sz="2800" b="1">
                <a:solidFill>
                  <a:srgbClr val="FF0000"/>
                </a:solidFill>
              </a:rPr>
              <a:t>tỉnh táo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ể nghe ngóng</a:t>
            </a:r>
            <a:r>
              <a:rPr lang="en-US" sz="2800">
                <a:solidFill>
                  <a:schemeClr val="accent2"/>
                </a:solidFill>
              </a:rPr>
              <a:t>. .</a:t>
            </a:r>
            <a:endParaRPr lang="en-US" sz="2800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 - cái cối xay, cái võng </a:t>
            </a:r>
            <a:r>
              <a:rPr lang="vi-VN" sz="2800">
                <a:solidFill>
                  <a:schemeClr val="accent2"/>
                </a:solidFill>
              </a:rPr>
              <a:t>đ</a:t>
            </a:r>
            <a:r>
              <a:rPr lang="en-US" sz="2800">
                <a:solidFill>
                  <a:schemeClr val="accent2"/>
                </a:solidFill>
              </a:rPr>
              <a:t>ay . . .vv tất cả, </a:t>
            </a:r>
            <a:endParaRPr lang="en-US" sz="2800">
              <a:solidFill>
                <a:schemeClr val="accent2"/>
              </a:solidFill>
            </a:endParaRPr>
          </a:p>
          <a:p>
            <a:r>
              <a:rPr lang="en-US" sz="2800">
                <a:solidFill>
                  <a:schemeClr val="accent2"/>
                </a:solidFill>
              </a:rPr>
              <a:t>tất cả chúng nó </a:t>
            </a:r>
            <a:r>
              <a:rPr lang="vi-VN" sz="2800">
                <a:solidFill>
                  <a:schemeClr val="accent2"/>
                </a:solidFill>
              </a:rPr>
              <a:t>đ</a:t>
            </a:r>
            <a:r>
              <a:rPr lang="en-US" sz="2800">
                <a:solidFill>
                  <a:schemeClr val="accent2"/>
                </a:solidFill>
              </a:rPr>
              <a:t>ều </a:t>
            </a:r>
            <a:r>
              <a:rPr lang="en-US" sz="2800" b="1">
                <a:solidFill>
                  <a:srgbClr val="FF0000"/>
                </a:solidFill>
              </a:rPr>
              <a:t>cất tiếng nói </a:t>
            </a:r>
            <a:r>
              <a:rPr lang="en-US" sz="2800">
                <a:solidFill>
                  <a:schemeClr val="accent2"/>
                </a:solidFill>
              </a:rPr>
              <a:t>: . . . 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2295" name="Rectangle 23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34" name="Picture 26" descr="DauChamHo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/>
      <p:bldP spid="43027" grpId="0"/>
      <p:bldP spid="43029" grpId="0"/>
      <p:bldP spid="43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0" y="228600"/>
            <a:ext cx="8915400" cy="6629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74" name="WordArt 1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411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Ghi nhớ</a:t>
            </a:r>
            <a:endParaRPr lang="en-US" sz="3600" b="1" kern="10"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0" y="1676400"/>
            <a:ext cx="8839200" cy="495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0" y="1600200"/>
            <a:ext cx="8915400" cy="466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000" b="1">
                <a:solidFill>
                  <a:srgbClr val="0000FF"/>
                </a:solidFill>
              </a:rPr>
              <a:t>Bài v</a:t>
            </a:r>
            <a:r>
              <a:rPr lang="vi-VN" sz="3000" b="1">
                <a:solidFill>
                  <a:srgbClr val="0000FF"/>
                </a:solidFill>
              </a:rPr>
              <a:t>ă</a:t>
            </a:r>
            <a:r>
              <a:rPr lang="en-US" sz="3000" b="1">
                <a:solidFill>
                  <a:srgbClr val="0000FF"/>
                </a:solidFill>
              </a:rPr>
              <a:t>n miêu tả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ồ vật có ba phần là: mở bài, thân bài và kết bài.</a:t>
            </a:r>
            <a:endParaRPr lang="en-US" sz="3000" b="1">
              <a:solidFill>
                <a:srgbClr val="0000FF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3000" b="1">
              <a:solidFill>
                <a:srgbClr val="0000FF"/>
              </a:solidFill>
            </a:endParaRPr>
          </a:p>
          <a:p>
            <a:pPr marL="342900" indent="-342900"/>
            <a:r>
              <a:rPr lang="en-US" sz="3000" b="1">
                <a:solidFill>
                  <a:srgbClr val="0000FF"/>
                </a:solidFill>
              </a:rPr>
              <a:t>2. Có thể mở bài theo kiểu trực tiếp hay gián tiếp và kết bài theo kiểu mở rộng hoặc không mở rộng.</a:t>
            </a:r>
            <a:endParaRPr lang="en-US" sz="3000" b="1">
              <a:solidFill>
                <a:srgbClr val="0000FF"/>
              </a:solidFill>
            </a:endParaRPr>
          </a:p>
          <a:p>
            <a:pPr marL="342900" indent="-342900"/>
            <a:endParaRPr lang="en-US" sz="3000" b="1">
              <a:solidFill>
                <a:srgbClr val="0000FF"/>
              </a:solidFill>
            </a:endParaRPr>
          </a:p>
          <a:p>
            <a:pPr marL="342900" indent="-342900"/>
            <a:r>
              <a:rPr lang="en-US" sz="3000" b="1">
                <a:solidFill>
                  <a:srgbClr val="0000FF"/>
                </a:solidFill>
              </a:rPr>
              <a:t>3.Trong phần thân bài, tr</a:t>
            </a:r>
            <a:r>
              <a:rPr lang="vi-VN" sz="3000" b="1">
                <a:solidFill>
                  <a:srgbClr val="0000FF"/>
                </a:solidFill>
              </a:rPr>
              <a:t>ư</a:t>
            </a:r>
            <a:r>
              <a:rPr lang="en-US" sz="3000" b="1">
                <a:solidFill>
                  <a:srgbClr val="0000FF"/>
                </a:solidFill>
              </a:rPr>
              <a:t>ớc hết,nên tả bao quát tòan bộ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ồ vật,rồi tả những bộ phận có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ặc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iểm nổi bật.</a:t>
            </a:r>
            <a:endParaRPr lang="en-US" sz="3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9916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Ở phần thân bài tả cái trống tr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ờng,một bạn học sinh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ã viết: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6200" y="1295400"/>
            <a:ext cx="8991600" cy="5094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500" b="1">
                <a:solidFill>
                  <a:srgbClr val="660066"/>
                </a:solidFill>
              </a:rPr>
              <a:t>    Anh chàng trống này tròn nh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 cái chum,lúc nào cũng chễm chệ trên một cái giá gỗ kê ở tr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ớc phòng bảo vệ.Mình anh ta </a:t>
            </a:r>
            <a:r>
              <a:rPr lang="vi-VN" sz="2500" b="1">
                <a:solidFill>
                  <a:srgbClr val="660066"/>
                </a:solidFill>
              </a:rPr>
              <a:t>đư</a:t>
            </a:r>
            <a:r>
              <a:rPr lang="en-US" sz="2500" b="1">
                <a:solidFill>
                  <a:srgbClr val="660066"/>
                </a:solidFill>
              </a:rPr>
              <a:t>ợc ghép bằng những mảnh gỗ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ều chằn chặn, nở ở giữa,khum nhỏ lại ở hai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ầu.Ngang </a:t>
            </a:r>
            <a:endParaRPr lang="en-US" sz="2500" b="1">
              <a:solidFill>
                <a:srgbClr val="660066"/>
              </a:solidFill>
            </a:endParaRPr>
          </a:p>
          <a:p>
            <a:r>
              <a:rPr lang="en-US" sz="2500" b="1">
                <a:solidFill>
                  <a:srgbClr val="660066"/>
                </a:solidFill>
              </a:rPr>
              <a:t>l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ng quấn hai vành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ai to bằng con rắn cạp nong,nom rất hùng dũng.Hai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ầu trống bịt kín bằng da trâu thuộckĩ, c</a:t>
            </a:r>
            <a:r>
              <a:rPr lang="vi-VN" sz="2500" b="1">
                <a:solidFill>
                  <a:srgbClr val="660066"/>
                </a:solidFill>
              </a:rPr>
              <a:t>ă</a:t>
            </a:r>
            <a:r>
              <a:rPr lang="en-US" sz="2500" b="1">
                <a:solidFill>
                  <a:srgbClr val="660066"/>
                </a:solidFill>
              </a:rPr>
              <a:t>ng rất phẳng.</a:t>
            </a:r>
            <a:endParaRPr lang="en-US" sz="2500" b="1">
              <a:solidFill>
                <a:srgbClr val="660066"/>
              </a:solidFill>
            </a:endParaRPr>
          </a:p>
          <a:p>
            <a:r>
              <a:rPr lang="en-US" sz="2500" b="1">
                <a:solidFill>
                  <a:srgbClr val="660066"/>
                </a:solidFill>
              </a:rPr>
              <a:t>    Sáng sáng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i học tới gần tr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ờng, tôi nghe thấy tiếng ồm ồm giục giã”Tùng!Tùng!Tùng!” là chúng tôi rảo b</a:t>
            </a:r>
            <a:r>
              <a:rPr lang="vi-VN" sz="2500" b="1">
                <a:solidFill>
                  <a:srgbClr val="660066"/>
                </a:solidFill>
              </a:rPr>
              <a:t>ư</a:t>
            </a:r>
            <a:r>
              <a:rPr lang="en-US" sz="2500" b="1">
                <a:solidFill>
                  <a:srgbClr val="660066"/>
                </a:solidFill>
              </a:rPr>
              <a:t>ớc cho kịp giờ vào học.Vào những lúc tập thể dục, anh trống lại ”cầm càng” cho chúng tôi theo nhịp”Cắc,tùng!</a:t>
            </a:r>
            <a:endParaRPr lang="en-US" sz="2500" b="1">
              <a:solidFill>
                <a:srgbClr val="660066"/>
              </a:solidFill>
            </a:endParaRPr>
          </a:p>
          <a:p>
            <a:r>
              <a:rPr lang="en-US" sz="2500" b="1">
                <a:solidFill>
                  <a:srgbClr val="660066"/>
                </a:solidFill>
              </a:rPr>
              <a:t>Cắc,tùng!”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ều </a:t>
            </a:r>
            <a:r>
              <a:rPr lang="vi-VN" sz="2500" b="1">
                <a:solidFill>
                  <a:srgbClr val="660066"/>
                </a:solidFill>
              </a:rPr>
              <a:t>đ</a:t>
            </a:r>
            <a:r>
              <a:rPr lang="en-US" sz="2500" b="1">
                <a:solidFill>
                  <a:srgbClr val="660066"/>
                </a:solidFill>
              </a:rPr>
              <a:t>ặn.Khi anh ta “xả h</a:t>
            </a:r>
            <a:r>
              <a:rPr lang="vi-VN" sz="2500" b="1">
                <a:solidFill>
                  <a:srgbClr val="660066"/>
                </a:solidFill>
              </a:rPr>
              <a:t>ơ</a:t>
            </a:r>
            <a:r>
              <a:rPr lang="en-US" sz="2500" b="1">
                <a:solidFill>
                  <a:srgbClr val="660066"/>
                </a:solidFill>
              </a:rPr>
              <a:t>i” một hồi dài là lúc chúng tôi cũng </a:t>
            </a:r>
            <a:r>
              <a:rPr lang="vi-VN" sz="2500" b="1">
                <a:solidFill>
                  <a:srgbClr val="660066"/>
                </a:solidFill>
              </a:rPr>
              <a:t>đư</a:t>
            </a:r>
            <a:r>
              <a:rPr lang="en-US" sz="2500" b="1">
                <a:solidFill>
                  <a:srgbClr val="660066"/>
                </a:solidFill>
              </a:rPr>
              <a:t>ợc “xả h</a:t>
            </a:r>
            <a:r>
              <a:rPr lang="vi-VN" sz="2500" b="1">
                <a:solidFill>
                  <a:srgbClr val="660066"/>
                </a:solidFill>
              </a:rPr>
              <a:t>ơ</a:t>
            </a:r>
            <a:r>
              <a:rPr lang="en-US" sz="2500" b="1">
                <a:solidFill>
                  <a:srgbClr val="660066"/>
                </a:solidFill>
              </a:rPr>
              <a:t>i” sau một buổi học.</a:t>
            </a:r>
            <a:endParaRPr lang="en-US" sz="2500" b="1">
              <a:solidFill>
                <a:srgbClr val="660066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1981200" y="11811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395288"/>
            <a:ext cx="8991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Dùng bút chì gạch chân các câu v</a:t>
            </a:r>
            <a:r>
              <a:rPr lang="vi-VN" sz="2800" b="1">
                <a:solidFill>
                  <a:srgbClr val="FF0000"/>
                </a:solidFill>
              </a:rPr>
              <a:t>ă</a:t>
            </a:r>
            <a:r>
              <a:rPr lang="en-US" sz="2800" b="1">
                <a:solidFill>
                  <a:srgbClr val="FF0000"/>
                </a:solidFill>
              </a:rPr>
              <a:t>n: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963738"/>
            <a:ext cx="8458200" cy="3081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2800" b="1">
                <a:solidFill>
                  <a:srgbClr val="660066"/>
                </a:solidFill>
              </a:rPr>
              <a:t>Tả bao quát cái trống.</a:t>
            </a:r>
            <a:endParaRPr lang="en-US" sz="2800" b="1">
              <a:solidFill>
                <a:srgbClr val="660066"/>
              </a:solidFill>
            </a:endParaRPr>
          </a:p>
          <a:p>
            <a:pPr marL="342900" indent="-342900"/>
            <a:endParaRPr lang="en-US" sz="2800" b="1">
              <a:solidFill>
                <a:srgbClr val="660066"/>
              </a:solidFill>
            </a:endParaRPr>
          </a:p>
          <a:p>
            <a:pPr marL="342900" indent="-342900"/>
            <a:r>
              <a:rPr lang="en-US" sz="2800" b="1">
                <a:solidFill>
                  <a:srgbClr val="660066"/>
                </a:solidFill>
              </a:rPr>
              <a:t>b. Nêu tên những bộ phận của cái trống </a:t>
            </a:r>
            <a:r>
              <a:rPr lang="vi-VN" sz="2800" b="1">
                <a:solidFill>
                  <a:srgbClr val="660066"/>
                </a:solidFill>
              </a:rPr>
              <a:t>đư</a:t>
            </a:r>
            <a:r>
              <a:rPr lang="en-US" sz="2800" b="1">
                <a:solidFill>
                  <a:srgbClr val="660066"/>
                </a:solidFill>
              </a:rPr>
              <a:t>ợc miêu tả</a:t>
            </a:r>
            <a:endParaRPr lang="en-US" sz="2800" b="1">
              <a:solidFill>
                <a:srgbClr val="660066"/>
              </a:solidFill>
            </a:endParaRPr>
          </a:p>
          <a:p>
            <a:pPr marL="342900" indent="-342900"/>
            <a:endParaRPr lang="en-US" sz="2800" b="1">
              <a:solidFill>
                <a:srgbClr val="660066"/>
              </a:solidFill>
            </a:endParaRPr>
          </a:p>
          <a:p>
            <a:pPr marL="342900" indent="-342900"/>
            <a:r>
              <a:rPr lang="en-US" sz="2800" b="1">
                <a:solidFill>
                  <a:srgbClr val="660066"/>
                </a:solidFill>
              </a:rPr>
              <a:t>c. Tìm những từ ngữ tả hình dáng, âm thanh của cái trống</a:t>
            </a:r>
            <a:endParaRPr lang="en-US" sz="2800" b="1">
              <a:solidFill>
                <a:srgbClr val="660066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981200" y="1219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395288"/>
            <a:ext cx="8991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Dùng bút chì gạch chân các câu v</a:t>
            </a:r>
            <a:r>
              <a:rPr lang="vi-VN" sz="2800" b="1">
                <a:solidFill>
                  <a:srgbClr val="660066"/>
                </a:solidFill>
              </a:rPr>
              <a:t>ă</a:t>
            </a:r>
            <a:r>
              <a:rPr lang="en-US" sz="2800" b="1">
                <a:solidFill>
                  <a:srgbClr val="660066"/>
                </a:solidFill>
              </a:rPr>
              <a:t>n:</a:t>
            </a:r>
            <a:endParaRPr lang="en-US" sz="2800" b="1">
              <a:solidFill>
                <a:srgbClr val="660066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4582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2800" b="1">
                <a:solidFill>
                  <a:srgbClr val="FF0000"/>
                </a:solidFill>
              </a:rPr>
              <a:t>Tả bao quát cái trống.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981200" y="1219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4800" y="2619375"/>
            <a:ext cx="8458200" cy="2062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b="1">
                <a:solidFill>
                  <a:srgbClr val="660066"/>
                </a:solidFill>
              </a:rPr>
              <a:t>      Anh chàng trống này tròn nh</a:t>
            </a:r>
            <a:r>
              <a:rPr lang="vi-VN" sz="3200" b="1">
                <a:solidFill>
                  <a:srgbClr val="660066"/>
                </a:solidFill>
              </a:rPr>
              <a:t>ư</a:t>
            </a:r>
            <a:r>
              <a:rPr lang="en-US" sz="3200" b="1">
                <a:solidFill>
                  <a:srgbClr val="660066"/>
                </a:solidFill>
              </a:rPr>
              <a:t> một cái chum, lúc nào cũng chễm chệ trên một cái giá gỗ kê ở tr</a:t>
            </a:r>
            <a:r>
              <a:rPr lang="vi-VN" sz="3200" b="1">
                <a:solidFill>
                  <a:srgbClr val="660066"/>
                </a:solidFill>
              </a:rPr>
              <a:t>ư</a:t>
            </a:r>
            <a:r>
              <a:rPr lang="en-US" sz="3200" b="1">
                <a:solidFill>
                  <a:srgbClr val="660066"/>
                </a:solidFill>
              </a:rPr>
              <a:t>ớc phòng bảo vệ.</a:t>
            </a:r>
            <a:endParaRPr lang="en-US" sz="3200" b="1">
              <a:solidFill>
                <a:srgbClr val="660066"/>
              </a:solidFill>
            </a:endParaRPr>
          </a:p>
          <a:p>
            <a:pPr marL="342900" indent="-342900"/>
            <a:endParaRPr lang="en-US" sz="3200" b="1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395288"/>
            <a:ext cx="8991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Dùng bút chì gạch chân các câu v</a:t>
            </a:r>
            <a:r>
              <a:rPr lang="vi-VN" sz="2800" b="1">
                <a:solidFill>
                  <a:srgbClr val="660066"/>
                </a:solidFill>
              </a:rPr>
              <a:t>ă</a:t>
            </a:r>
            <a:r>
              <a:rPr lang="en-US" sz="2800" b="1">
                <a:solidFill>
                  <a:srgbClr val="660066"/>
                </a:solidFill>
              </a:rPr>
              <a:t>n:</a:t>
            </a:r>
            <a:endParaRPr lang="en-US" sz="2800" b="1">
              <a:solidFill>
                <a:srgbClr val="660066"/>
              </a:solidFill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4582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b. Những bộ phận của cái trống </a:t>
            </a:r>
            <a:r>
              <a:rPr lang="vi-VN" sz="2800" b="1">
                <a:solidFill>
                  <a:srgbClr val="FF0000"/>
                </a:solidFill>
              </a:rPr>
              <a:t>đư</a:t>
            </a:r>
            <a:r>
              <a:rPr lang="en-US" sz="2800" b="1">
                <a:solidFill>
                  <a:srgbClr val="FF0000"/>
                </a:solidFill>
              </a:rPr>
              <a:t>ợc miêu tả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981200" y="1219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7200" y="2362200"/>
            <a:ext cx="8458200" cy="2554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endParaRPr lang="en-US" sz="3200">
              <a:solidFill>
                <a:srgbClr val="0000FF"/>
              </a:solidFill>
            </a:endParaRPr>
          </a:p>
          <a:p>
            <a:pPr marL="342900" indent="-342900"/>
            <a:r>
              <a:rPr lang="en-US" sz="3200">
                <a:solidFill>
                  <a:srgbClr val="0000FF"/>
                </a:solidFill>
              </a:rPr>
              <a:t>    Bộ phận : </a:t>
            </a:r>
            <a:endParaRPr lang="en-US" sz="320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Mình trống , </a:t>
            </a:r>
            <a:endParaRPr lang="en-US" sz="320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ngang l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ng trống,</a:t>
            </a:r>
            <a:endParaRPr lang="en-US" sz="320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hai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ầu trống</a:t>
            </a:r>
            <a:endParaRPr 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8991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0066"/>
                </a:solidFill>
              </a:rPr>
              <a:t>Dùng bút chì gạch chân các câu v</a:t>
            </a:r>
            <a:r>
              <a:rPr lang="vi-VN" sz="2800" b="1">
                <a:solidFill>
                  <a:srgbClr val="660066"/>
                </a:solidFill>
              </a:rPr>
              <a:t>ă</a:t>
            </a:r>
            <a:r>
              <a:rPr lang="en-US" sz="2800" b="1">
                <a:solidFill>
                  <a:srgbClr val="660066"/>
                </a:solidFill>
              </a:rPr>
              <a:t>n:</a:t>
            </a:r>
            <a:endParaRPr lang="en-US" sz="2800" b="1">
              <a:solidFill>
                <a:srgbClr val="660066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4582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Những từ ngữ tả hình dáng, âm thanh của cái trống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81200" y="914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04800" y="2252663"/>
            <a:ext cx="8763000" cy="3108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   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 Hình dáng :</a:t>
            </a:r>
            <a:endParaRPr lang="en-US" sz="2800" b="1">
              <a:solidFill>
                <a:srgbClr val="00CC66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Tròn nh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cái chum, mình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ợc ghép bằng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những mảnh gỗ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ều chằn chặn, nở ở giữa,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khum nhỏ lại ở hai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ầu, ngang l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ng quấn hai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vành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ai to bằng con rắn cạp nong, nom rất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hùng dũng, hai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ầu bịt kín bằng da trâu thuộc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kĩ, c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ă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ng rất phẳng.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81000" y="2057400"/>
            <a:ext cx="8763000" cy="3540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   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 Âm thanh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:</a:t>
            </a:r>
            <a:endParaRPr lang="en-US" sz="2800" b="1">
              <a:solidFill>
                <a:srgbClr val="00CC66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-Tiếng trống tr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ờng ồm ồm giục giã “ Tùng !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Tùng !Tùng !- giục trẻ rảo b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ớc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ến tr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ờng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- Trống “ cầm càng ” theo nhịp “Cắùc, tùng ! Cắc, tùng! “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ể học sinh tập thể dục.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- Trống “ xả h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ơ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i “ một hồi dài là lúc học sinh </a:t>
            </a:r>
            <a:r>
              <a:rPr lang="vi-VN" sz="2800" b="1">
                <a:solidFill>
                  <a:schemeClr val="accent2"/>
                </a:solidFill>
                <a:sym typeface="Wingdings 2" pitchFamily="18" charset="2"/>
              </a:rPr>
              <a:t>đư</a:t>
            </a: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ợc nghỉ.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</a:t>
            </a:r>
            <a:endParaRPr lang="en-US" sz="2800" b="1">
              <a:solidFill>
                <a:schemeClr val="accent2"/>
              </a:solidFill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2" grpId="0"/>
      <p:bldP spid="55302" grpId="1"/>
      <p:bldP spid="553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66750" y="2133600"/>
            <a:ext cx="7715250" cy="2308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d.Hãy viết thêm phần mở bài và kết bài </a:t>
            </a:r>
            <a:r>
              <a:rPr lang="vi-VN" sz="4800" b="1">
                <a:solidFill>
                  <a:srgbClr val="FF0000"/>
                </a:solidFill>
              </a:rPr>
              <a:t>đ</a:t>
            </a:r>
            <a:r>
              <a:rPr lang="en-US" sz="4800" b="1">
                <a:solidFill>
                  <a:srgbClr val="FF0000"/>
                </a:solidFill>
              </a:rPr>
              <a:t>ể thành bài v</a:t>
            </a:r>
            <a:r>
              <a:rPr lang="vi-VN" sz="4800" b="1">
                <a:solidFill>
                  <a:srgbClr val="FF0000"/>
                </a:solidFill>
              </a:rPr>
              <a:t>ă</a:t>
            </a:r>
            <a:r>
              <a:rPr lang="en-US" sz="4800" b="1">
                <a:solidFill>
                  <a:srgbClr val="FF0000"/>
                </a:solidFill>
              </a:rPr>
              <a:t>n hoàn chỉnh</a:t>
            </a:r>
            <a:endParaRPr 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273050"/>
            <a:ext cx="89916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d.Hãy viết thêm phần mở bài và kết bài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ể thành bài v</a:t>
            </a:r>
            <a:r>
              <a:rPr lang="vi-VN" sz="2800" b="1">
                <a:solidFill>
                  <a:srgbClr val="FF0000"/>
                </a:solidFill>
              </a:rPr>
              <a:t>ă</a:t>
            </a:r>
            <a:r>
              <a:rPr lang="en-US" sz="2800" b="1">
                <a:solidFill>
                  <a:srgbClr val="FF0000"/>
                </a:solidFill>
              </a:rPr>
              <a:t>n hoàn chỉnh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057400" y="1295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1371600"/>
            <a:ext cx="8763000" cy="2678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   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 Mở bài:</a:t>
            </a:r>
            <a:endParaRPr lang="en-US" sz="2800" b="1">
              <a:solidFill>
                <a:srgbClr val="00CC66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Cái trống có mặt ở ngôi tr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ờng em không biết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ã bao n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ă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m rồi.Thầy bảo: “ Ít nhất cũng trên chục n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ă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m rồi”.Thế mà trống vẫn còn tốt, vẫn còn sang sảng gọi chúng em nhanh chân vào lớp mỗi ngày.</a:t>
            </a:r>
            <a:endParaRPr lang="en-US" sz="2800" b="1">
              <a:solidFill>
                <a:srgbClr val="660066"/>
              </a:solidFill>
              <a:sym typeface="Wingdings 2" pitchFamily="18" charset="2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-76200" y="4191000"/>
            <a:ext cx="9144000" cy="2246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    </a:t>
            </a:r>
            <a:r>
              <a:rPr lang="en-US" sz="2800" b="1">
                <a:solidFill>
                  <a:srgbClr val="00CC66"/>
                </a:solidFill>
                <a:sym typeface="Wingdings 2" pitchFamily="18" charset="2"/>
              </a:rPr>
              <a:t> Kết bài:</a:t>
            </a:r>
            <a:endParaRPr lang="en-US" sz="2800" b="1">
              <a:solidFill>
                <a:srgbClr val="00CC66"/>
              </a:solidFill>
              <a:sym typeface="Wingdings 2" pitchFamily="18" charset="2"/>
            </a:endParaRPr>
          </a:p>
          <a:p>
            <a:pPr marL="342900" indent="-342900">
              <a:buFont typeface="Wingdings 2" pitchFamily="18" charset="2"/>
              <a:buNone/>
            </a:pPr>
            <a:r>
              <a:rPr lang="en-US" sz="2800" b="1">
                <a:solidFill>
                  <a:schemeClr val="accent2"/>
                </a:solidFill>
                <a:sym typeface="Wingdings 2" pitchFamily="18" charset="2"/>
              </a:rPr>
              <a:t>   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Trống tr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ờng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ã trở thành ng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ời bạn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ồng hành với chúng em.Mai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ây , khi lớn lên, dù có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i 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đ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ến bất cứ n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ơ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i nào của Tô quốc song tiếng trống tr</a:t>
            </a:r>
            <a:r>
              <a:rPr lang="vi-VN" sz="2800" b="1">
                <a:solidFill>
                  <a:srgbClr val="660066"/>
                </a:solidFill>
                <a:sym typeface="Wingdings 2" pitchFamily="18" charset="2"/>
              </a:rPr>
              <a:t>ư</a:t>
            </a:r>
            <a:r>
              <a:rPr lang="en-US" sz="2800" b="1">
                <a:solidFill>
                  <a:srgbClr val="660066"/>
                </a:solidFill>
                <a:sym typeface="Wingdings 2" pitchFamily="18" charset="2"/>
              </a:rPr>
              <a:t>ờng mãi mãi vẫn bập bùng bao kỉ niệm.</a:t>
            </a:r>
            <a:endParaRPr lang="en-US" sz="2800" b="1">
              <a:solidFill>
                <a:srgbClr val="660066"/>
              </a:solidFill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hlinkClick r:id="rId1" action="ppaction://program"/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0"/>
            <a:ext cx="130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133350" y="95250"/>
            <a:ext cx="8839200" cy="6629400"/>
          </a:xfrm>
          <a:prstGeom prst="rect">
            <a:avLst/>
          </a:prstGeom>
          <a:noFill/>
          <a:ln w="57150" cmpd="thinThick">
            <a:solidFill>
              <a:srgbClr val="66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WordArt 8"/>
          <p:cNvSpPr>
            <a:spLocks noChangeArrowheads="1" noChangeShapeType="1" noTextEdit="1"/>
          </p:cNvSpPr>
          <p:nvPr/>
        </p:nvSpPr>
        <p:spPr bwMode="auto">
          <a:xfrm>
            <a:off x="1371600" y="1371600"/>
            <a:ext cx="44958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Trò chơi</a:t>
            </a:r>
            <a:endParaRPr lang="en-US" sz="3600" kern="1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914400" y="3328988"/>
            <a:ext cx="7010400" cy="1395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 đoán nhanh</a:t>
            </a:r>
            <a:endParaRPr lang="en-US" sz="3600" kern="1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1510" name="Picture 11" descr="light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086600" y="152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DauChamH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876800"/>
            <a:ext cx="1828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/>
          <p:nvPr/>
        </p:nvSpPr>
        <p:spPr bwMode="auto">
          <a:xfrm>
            <a:off x="533400" y="2135188"/>
            <a:ext cx="8080375" cy="3505200"/>
          </a:xfrm>
          <a:custGeom>
            <a:avLst/>
            <a:gdLst>
              <a:gd name="T0" fmla="*/ 1085404723 w 4705"/>
              <a:gd name="T1" fmla="*/ 0 h 2208"/>
              <a:gd name="T2" fmla="*/ 1064758128 w 4705"/>
              <a:gd name="T3" fmla="*/ 186491530 h 2208"/>
              <a:gd name="T4" fmla="*/ 1002820062 w 4705"/>
              <a:gd name="T5" fmla="*/ 360383077 h 2208"/>
              <a:gd name="T6" fmla="*/ 896638096 w 4705"/>
              <a:gd name="T7" fmla="*/ 516632795 h 2208"/>
              <a:gd name="T8" fmla="*/ 769811468 w 4705"/>
              <a:gd name="T9" fmla="*/ 655240534 h 2208"/>
              <a:gd name="T10" fmla="*/ 604640428 w 4705"/>
              <a:gd name="T11" fmla="*/ 768648308 h 2208"/>
              <a:gd name="T12" fmla="*/ 421773181 w 4705"/>
              <a:gd name="T13" fmla="*/ 854333782 h 2208"/>
              <a:gd name="T14" fmla="*/ 215310615 w 4705"/>
              <a:gd name="T15" fmla="*/ 907256246 h 2208"/>
              <a:gd name="T16" fmla="*/ 0 w 4705"/>
              <a:gd name="T17" fmla="*/ 924898125 h 2208"/>
              <a:gd name="T18" fmla="*/ 0 w 4705"/>
              <a:gd name="T19" fmla="*/ 2147483647 h 2208"/>
              <a:gd name="T20" fmla="*/ 215310615 w 4705"/>
              <a:gd name="T21" fmla="*/ 2147483647 h 2208"/>
              <a:gd name="T22" fmla="*/ 421773181 w 4705"/>
              <a:gd name="T23" fmla="*/ 2147483647 h 2208"/>
              <a:gd name="T24" fmla="*/ 604640428 w 4705"/>
              <a:gd name="T25" fmla="*/ 2147483647 h 2208"/>
              <a:gd name="T26" fmla="*/ 769811468 w 4705"/>
              <a:gd name="T27" fmla="*/ 2147483647 h 2208"/>
              <a:gd name="T28" fmla="*/ 896638096 w 4705"/>
              <a:gd name="T29" fmla="*/ 2147483647 h 2208"/>
              <a:gd name="T30" fmla="*/ 1002820062 w 4705"/>
              <a:gd name="T31" fmla="*/ 2147483647 h 2208"/>
              <a:gd name="T32" fmla="*/ 1064758128 w 4705"/>
              <a:gd name="T33" fmla="*/ 2147483647 h 2208"/>
              <a:gd name="T34" fmla="*/ 1085404723 w 4705"/>
              <a:gd name="T35" fmla="*/ 2147483647 h 2208"/>
              <a:gd name="T36" fmla="*/ 2147483647 w 4705"/>
              <a:gd name="T37" fmla="*/ 2147483647 h 2208"/>
              <a:gd name="T38" fmla="*/ 2147483647 w 4705"/>
              <a:gd name="T39" fmla="*/ 2147483647 h 2208"/>
              <a:gd name="T40" fmla="*/ 2147483647 w 4705"/>
              <a:gd name="T41" fmla="*/ 2147483647 h 2208"/>
              <a:gd name="T42" fmla="*/ 2147483647 w 4705"/>
              <a:gd name="T43" fmla="*/ 2147483647 h 2208"/>
              <a:gd name="T44" fmla="*/ 2147483647 w 4705"/>
              <a:gd name="T45" fmla="*/ 2147483647 h 2208"/>
              <a:gd name="T46" fmla="*/ 2147483647 w 4705"/>
              <a:gd name="T47" fmla="*/ 2147483647 h 2208"/>
              <a:gd name="T48" fmla="*/ 2147483647 w 4705"/>
              <a:gd name="T49" fmla="*/ 2147483647 h 2208"/>
              <a:gd name="T50" fmla="*/ 2147483647 w 4705"/>
              <a:gd name="T51" fmla="*/ 2147483647 h 2208"/>
              <a:gd name="T52" fmla="*/ 2147483647 w 4705"/>
              <a:gd name="T53" fmla="*/ 2147483647 h 2208"/>
              <a:gd name="T54" fmla="*/ 2147483647 w 4705"/>
              <a:gd name="T55" fmla="*/ 924898125 h 2208"/>
              <a:gd name="T56" fmla="*/ 2147483647 w 4705"/>
              <a:gd name="T57" fmla="*/ 907256246 h 2208"/>
              <a:gd name="T58" fmla="*/ 2147483647 w 4705"/>
              <a:gd name="T59" fmla="*/ 854333782 h 2208"/>
              <a:gd name="T60" fmla="*/ 2147483647 w 4705"/>
              <a:gd name="T61" fmla="*/ 768648308 h 2208"/>
              <a:gd name="T62" fmla="*/ 2147483647 w 4705"/>
              <a:gd name="T63" fmla="*/ 655240534 h 2208"/>
              <a:gd name="T64" fmla="*/ 2147483647 w 4705"/>
              <a:gd name="T65" fmla="*/ 516632795 h 2208"/>
              <a:gd name="T66" fmla="*/ 2147483647 w 4705"/>
              <a:gd name="T67" fmla="*/ 360383077 h 2208"/>
              <a:gd name="T68" fmla="*/ 2147483647 w 4705"/>
              <a:gd name="T69" fmla="*/ 186491530 h 2208"/>
              <a:gd name="T70" fmla="*/ 2147483647 w 4705"/>
              <a:gd name="T71" fmla="*/ 0 h 2208"/>
              <a:gd name="T72" fmla="*/ 1085404723 w 4705"/>
              <a:gd name="T73" fmla="*/ 0 h 220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705"/>
              <a:gd name="T112" fmla="*/ 0 h 2208"/>
              <a:gd name="T113" fmla="*/ 4705 w 4705"/>
              <a:gd name="T114" fmla="*/ 2208 h 220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705" h="2208">
                <a:moveTo>
                  <a:pt x="368" y="0"/>
                </a:moveTo>
                <a:lnTo>
                  <a:pt x="361" y="74"/>
                </a:lnTo>
                <a:lnTo>
                  <a:pt x="340" y="143"/>
                </a:lnTo>
                <a:lnTo>
                  <a:pt x="304" y="205"/>
                </a:lnTo>
                <a:lnTo>
                  <a:pt x="261" y="260"/>
                </a:lnTo>
                <a:lnTo>
                  <a:pt x="205" y="305"/>
                </a:lnTo>
                <a:lnTo>
                  <a:pt x="143" y="339"/>
                </a:lnTo>
                <a:lnTo>
                  <a:pt x="73" y="360"/>
                </a:lnTo>
                <a:lnTo>
                  <a:pt x="0" y="367"/>
                </a:lnTo>
                <a:lnTo>
                  <a:pt x="0" y="1841"/>
                </a:lnTo>
                <a:lnTo>
                  <a:pt x="73" y="1848"/>
                </a:lnTo>
                <a:lnTo>
                  <a:pt x="143" y="1869"/>
                </a:lnTo>
                <a:lnTo>
                  <a:pt x="205" y="1903"/>
                </a:lnTo>
                <a:lnTo>
                  <a:pt x="261" y="1948"/>
                </a:lnTo>
                <a:lnTo>
                  <a:pt x="304" y="2002"/>
                </a:lnTo>
                <a:lnTo>
                  <a:pt x="340" y="2064"/>
                </a:lnTo>
                <a:lnTo>
                  <a:pt x="361" y="2134"/>
                </a:lnTo>
                <a:lnTo>
                  <a:pt x="368" y="2207"/>
                </a:lnTo>
                <a:lnTo>
                  <a:pt x="4337" y="2207"/>
                </a:lnTo>
                <a:lnTo>
                  <a:pt x="4344" y="2134"/>
                </a:lnTo>
                <a:lnTo>
                  <a:pt x="4365" y="2064"/>
                </a:lnTo>
                <a:lnTo>
                  <a:pt x="4399" y="2002"/>
                </a:lnTo>
                <a:lnTo>
                  <a:pt x="4444" y="1948"/>
                </a:lnTo>
                <a:lnTo>
                  <a:pt x="4499" y="1903"/>
                </a:lnTo>
                <a:lnTo>
                  <a:pt x="4561" y="1869"/>
                </a:lnTo>
                <a:lnTo>
                  <a:pt x="4630" y="1848"/>
                </a:lnTo>
                <a:lnTo>
                  <a:pt x="4704" y="1841"/>
                </a:lnTo>
                <a:lnTo>
                  <a:pt x="4704" y="367"/>
                </a:lnTo>
                <a:lnTo>
                  <a:pt x="4630" y="360"/>
                </a:lnTo>
                <a:lnTo>
                  <a:pt x="4561" y="339"/>
                </a:lnTo>
                <a:lnTo>
                  <a:pt x="4499" y="305"/>
                </a:lnTo>
                <a:lnTo>
                  <a:pt x="4444" y="260"/>
                </a:lnTo>
                <a:lnTo>
                  <a:pt x="4399" y="205"/>
                </a:lnTo>
                <a:lnTo>
                  <a:pt x="4365" y="143"/>
                </a:lnTo>
                <a:lnTo>
                  <a:pt x="4344" y="74"/>
                </a:lnTo>
                <a:lnTo>
                  <a:pt x="4337" y="0"/>
                </a:lnTo>
                <a:lnTo>
                  <a:pt x="368" y="0"/>
                </a:lnTo>
              </a:path>
            </a:pathLst>
          </a:custGeom>
          <a:solidFill>
            <a:srgbClr val="FFFFCC"/>
          </a:solidFill>
          <a:ln w="57150" cap="rnd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914400" y="2800350"/>
            <a:ext cx="7315200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3366"/>
                </a:solidFill>
                <a:effectLst>
                  <a:outerShdw dist="107763" dir="18900000" algn="ctr" rotWithShape="0">
                    <a:srgbClr val="996633">
                      <a:alpha val="5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Cấu tạo bài văn miêu tả đồ vật</a:t>
            </a:r>
            <a:endParaRPr lang="en-US" sz="3600" kern="1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3366"/>
              </a:solidFill>
              <a:effectLst>
                <a:outerShdw dist="107763" dir="18900000" algn="ctr" rotWithShape="0">
                  <a:srgbClr val="996633">
                    <a:alpha val="5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5" grpId="0" animBg="1"/>
      <p:bldP spid="1229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916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CC66"/>
                </a:solidFill>
              </a:rPr>
              <a:t>    Bạn hãy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ọc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oạn v</a:t>
            </a:r>
            <a:r>
              <a:rPr lang="vi-VN" sz="2800" b="1">
                <a:solidFill>
                  <a:srgbClr val="00CC66"/>
                </a:solidFill>
              </a:rPr>
              <a:t>ă</a:t>
            </a:r>
            <a:r>
              <a:rPr lang="en-US" sz="2800" b="1">
                <a:solidFill>
                  <a:srgbClr val="00CC66"/>
                </a:solidFill>
              </a:rPr>
              <a:t>n sau và cho biết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ó là   </a:t>
            </a:r>
            <a:endParaRPr lang="en-US" sz="2800" b="1">
              <a:solidFill>
                <a:srgbClr val="00CC66"/>
              </a:solidFill>
            </a:endParaRPr>
          </a:p>
          <a:p>
            <a:r>
              <a:rPr lang="en-US" sz="2800" b="1">
                <a:solidFill>
                  <a:srgbClr val="00CC66"/>
                </a:solidFill>
              </a:rPr>
              <a:t>                                   vật gì?</a:t>
            </a:r>
            <a:endParaRPr lang="en-US" sz="2800" b="1">
              <a:solidFill>
                <a:srgbClr val="00CC66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4582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/>
            <a:r>
              <a:rPr lang="en-US" sz="3000" b="1">
                <a:solidFill>
                  <a:srgbClr val="FF0000"/>
                </a:solidFill>
              </a:rPr>
              <a:t>      Mỗi ng</a:t>
            </a:r>
            <a:r>
              <a:rPr lang="vi-VN" sz="3000" b="1">
                <a:solidFill>
                  <a:srgbClr val="FF0000"/>
                </a:solidFill>
              </a:rPr>
              <a:t>ă</a:t>
            </a:r>
            <a:r>
              <a:rPr lang="en-US" sz="3000" b="1">
                <a:solidFill>
                  <a:srgbClr val="FF0000"/>
                </a:solidFill>
              </a:rPr>
              <a:t>n chỉ lớn h</a:t>
            </a:r>
            <a:r>
              <a:rPr lang="vi-VN" sz="3000" b="1">
                <a:solidFill>
                  <a:srgbClr val="FF0000"/>
                </a:solidFill>
              </a:rPr>
              <a:t>ơ</a:t>
            </a:r>
            <a:r>
              <a:rPr lang="en-US" sz="3000" b="1">
                <a:solidFill>
                  <a:srgbClr val="FF0000"/>
                </a:solidFill>
              </a:rPr>
              <a:t>n cuốn sách học. Em nhét thêm hộp </a:t>
            </a:r>
            <a:r>
              <a:rPr lang="vi-VN" sz="3000" b="1">
                <a:solidFill>
                  <a:srgbClr val="FF0000"/>
                </a:solidFill>
              </a:rPr>
              <a:t>đ</a:t>
            </a:r>
            <a:r>
              <a:rPr lang="en-US" sz="3000" b="1">
                <a:solidFill>
                  <a:srgbClr val="FF0000"/>
                </a:solidFill>
              </a:rPr>
              <a:t>ựng bút , th</a:t>
            </a:r>
            <a:r>
              <a:rPr lang="vi-VN" sz="3000" b="1">
                <a:solidFill>
                  <a:srgbClr val="FF0000"/>
                </a:solidFill>
              </a:rPr>
              <a:t>ư</a:t>
            </a:r>
            <a:r>
              <a:rPr lang="en-US" sz="3000" b="1">
                <a:solidFill>
                  <a:srgbClr val="FF0000"/>
                </a:solidFill>
              </a:rPr>
              <a:t>ớc , tẩy </a:t>
            </a:r>
            <a:r>
              <a:rPr lang="vi-VN" sz="3000" b="1">
                <a:solidFill>
                  <a:srgbClr val="FF0000"/>
                </a:solidFill>
              </a:rPr>
              <a:t>đ</a:t>
            </a:r>
            <a:r>
              <a:rPr lang="en-US" sz="3000" b="1">
                <a:solidFill>
                  <a:srgbClr val="FF0000"/>
                </a:solidFill>
              </a:rPr>
              <a:t>ã thấy nặng trĩu tay.</a:t>
            </a:r>
            <a:endParaRPr lang="en-US" sz="3000" b="1">
              <a:solidFill>
                <a:srgbClr val="FF0000"/>
              </a:solidFill>
            </a:endParaRPr>
          </a:p>
          <a:p>
            <a:pPr marL="342900" indent="-342900"/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057400" y="14478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2472" name="Picture 8" descr="DauChamHo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4200" y="3962400"/>
            <a:ext cx="2400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soft briefcas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505200"/>
            <a:ext cx="3810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916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CC66"/>
                </a:solidFill>
              </a:rPr>
              <a:t>    Bạn hãy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ọc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ọan v</a:t>
            </a:r>
            <a:r>
              <a:rPr lang="vi-VN" sz="2800" b="1">
                <a:solidFill>
                  <a:srgbClr val="00CC66"/>
                </a:solidFill>
              </a:rPr>
              <a:t>ă</a:t>
            </a:r>
            <a:r>
              <a:rPr lang="en-US" sz="2800" b="1">
                <a:solidFill>
                  <a:srgbClr val="00CC66"/>
                </a:solidFill>
              </a:rPr>
              <a:t>n sau và cho biết </a:t>
            </a:r>
            <a:r>
              <a:rPr lang="vi-VN" sz="2800" b="1">
                <a:solidFill>
                  <a:srgbClr val="00CC66"/>
                </a:solidFill>
              </a:rPr>
              <a:t>đ</a:t>
            </a:r>
            <a:r>
              <a:rPr lang="en-US" sz="2800" b="1">
                <a:solidFill>
                  <a:srgbClr val="00CC66"/>
                </a:solidFill>
              </a:rPr>
              <a:t>ó là   </a:t>
            </a:r>
            <a:endParaRPr lang="en-US" sz="2800" b="1">
              <a:solidFill>
                <a:srgbClr val="00CC66"/>
              </a:solidFill>
            </a:endParaRPr>
          </a:p>
          <a:p>
            <a:r>
              <a:rPr lang="en-US" sz="2800" b="1">
                <a:solidFill>
                  <a:srgbClr val="00CC66"/>
                </a:solidFill>
              </a:rPr>
              <a:t>                                   vật gì?</a:t>
            </a:r>
            <a:endParaRPr lang="en-US" sz="2800" b="1">
              <a:solidFill>
                <a:srgbClr val="00CC66"/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5250" y="13335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057400" y="14478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/>
          <p:nvPr/>
        </p:nvGrpSpPr>
        <p:grpSpPr bwMode="auto">
          <a:xfrm>
            <a:off x="76200" y="1679575"/>
            <a:ext cx="8763000" cy="1920875"/>
            <a:chOff x="48" y="1190"/>
            <a:chExt cx="5520" cy="1210"/>
          </a:xfrm>
        </p:grpSpPr>
        <p:sp>
          <p:nvSpPr>
            <p:cNvPr id="23560" name="Text Box 3"/>
            <p:cNvSpPr txBox="1">
              <a:spLocks noChangeArrowheads="1"/>
            </p:cNvSpPr>
            <p:nvPr/>
          </p:nvSpPr>
          <p:spPr bwMode="auto">
            <a:xfrm>
              <a:off x="48" y="1190"/>
              <a:ext cx="5520" cy="12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3000" b="1">
                  <a:solidFill>
                    <a:srgbClr val="FF0000"/>
                  </a:solidFill>
                </a:rPr>
                <a:t>      Mặt         dài gần một mét, rộng </a:t>
              </a:r>
              <a:r>
                <a:rPr lang="vi-VN" sz="3000" b="1">
                  <a:solidFill>
                    <a:srgbClr val="FF0000"/>
                  </a:solidFill>
                </a:rPr>
                <a:t>đ</a:t>
              </a:r>
              <a:r>
                <a:rPr lang="en-US" sz="3000" b="1">
                  <a:solidFill>
                    <a:srgbClr val="FF0000"/>
                  </a:solidFill>
                </a:rPr>
                <a:t>ến nửa mét bằng một tấm gỗ.Bốn cái chân, bốn cạnh </a:t>
              </a:r>
              <a:r>
                <a:rPr lang="vi-VN" sz="3000" b="1">
                  <a:solidFill>
                    <a:srgbClr val="FF0000"/>
                  </a:solidFill>
                </a:rPr>
                <a:t>ă</a:t>
              </a:r>
              <a:r>
                <a:rPr lang="en-US" sz="3000" b="1">
                  <a:solidFill>
                    <a:srgbClr val="FF0000"/>
                  </a:solidFill>
                </a:rPr>
                <a:t>n vào bốn góc kéo thẳng nh</a:t>
              </a:r>
              <a:r>
                <a:rPr lang="vi-VN" sz="3000" b="1">
                  <a:solidFill>
                    <a:srgbClr val="FF0000"/>
                  </a:solidFill>
                </a:rPr>
                <a:t>ư</a:t>
              </a:r>
              <a:r>
                <a:rPr lang="en-US" sz="3000" b="1">
                  <a:solidFill>
                    <a:srgbClr val="FF0000"/>
                  </a:solidFill>
                </a:rPr>
                <a:t> thả dọi xuống </a:t>
              </a:r>
              <a:r>
                <a:rPr lang="vi-VN" sz="3000" b="1">
                  <a:solidFill>
                    <a:srgbClr val="FF0000"/>
                  </a:solidFill>
                </a:rPr>
                <a:t>đ</a:t>
              </a:r>
              <a:r>
                <a:rPr lang="en-US" sz="3000" b="1">
                  <a:solidFill>
                    <a:srgbClr val="FF0000"/>
                  </a:solidFill>
                </a:rPr>
                <a:t>ất.</a:t>
              </a:r>
              <a:endParaRPr lang="en-US" sz="3000" b="1">
                <a:solidFill>
                  <a:srgbClr val="FF0000"/>
                </a:solidFill>
              </a:endParaRPr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1080" y="1248"/>
              <a:ext cx="43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520" name="Picture 8" descr="DauChamHo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4200" y="4267200"/>
            <a:ext cx="2400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U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232410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>
            <a:hlinkClick r:id="" action="ppaction://ole?verb=0"/>
          </p:cNvPr>
          <p:cNvGraphicFramePr/>
          <p:nvPr/>
        </p:nvGraphicFramePr>
        <p:xfrm>
          <a:off x="9144000" y="6858000"/>
          <a:ext cx="31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Media Clip" r:id="rId1" imgW="1914525" imgH="1914525" progId="MPlayer">
                  <p:embed/>
                </p:oleObj>
              </mc:Choice>
              <mc:Fallback>
                <p:oleObj name="Media Clip" r:id="rId1" imgW="1914525" imgH="1914525" progId="MPlayer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0" y="6858000"/>
                        <a:ext cx="317500" cy="317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5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14300"/>
            <a:ext cx="88963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65125" y="228600"/>
            <a:ext cx="3673475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Đây là vật gì?</a:t>
            </a:r>
            <a:endParaRPr lang="en-US" sz="3200" b="1">
              <a:solidFill>
                <a:srgbClr val="0000FF"/>
              </a:solidFill>
            </a:endParaRPr>
          </a:p>
        </p:txBody>
      </p:sp>
      <p:pic>
        <p:nvPicPr>
          <p:cNvPr id="16393" name="Picture 9" descr="DauChamH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144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8912225" cy="6092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5200" y="5181600"/>
            <a:ext cx="1841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0363" y="222250"/>
            <a:ext cx="9012237" cy="5694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Cái cối tân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400"/>
              <a:t>      Cái cối xinh xinh xuất hiện nh</a:t>
            </a:r>
            <a:r>
              <a:rPr lang="vi-VN" sz="2400"/>
              <a:t>ư</a:t>
            </a:r>
            <a:r>
              <a:rPr lang="en-US" sz="2400"/>
              <a:t> một giấc mộng, ngồi chễm chệ giữa gian nhà trống.</a:t>
            </a:r>
            <a:endParaRPr lang="en-US" sz="2400"/>
          </a:p>
          <a:p>
            <a:r>
              <a:rPr lang="en-US" sz="2400"/>
              <a:t>      U gọi nó là cái cối tân. Cái vành, cái áo </a:t>
            </a:r>
            <a:r>
              <a:rPr lang="vi-VN" sz="2400"/>
              <a:t>đ</a:t>
            </a:r>
            <a:r>
              <a:rPr lang="en-US" sz="2400"/>
              <a:t>ều làm bằng nan tre.Hai cái tai nó bằng tre già màu nâu.Mỗi tai có một </a:t>
            </a:r>
            <a:endParaRPr lang="en-US" sz="2400"/>
          </a:p>
          <a:p>
            <a:r>
              <a:rPr lang="en-US" sz="2400"/>
              <a:t>cái lỗ tròn xoe. Lúc nào, tai cũng tỉnh táo </a:t>
            </a:r>
            <a:r>
              <a:rPr lang="vi-VN" sz="2400"/>
              <a:t>đ</a:t>
            </a:r>
            <a:r>
              <a:rPr lang="en-US" sz="2400"/>
              <a:t>ể nghe ngóng.</a:t>
            </a:r>
            <a:endParaRPr lang="en-US" sz="2400"/>
          </a:p>
          <a:p>
            <a:r>
              <a:rPr lang="en-US" sz="2400"/>
              <a:t>Cối có hai hàm r</a:t>
            </a:r>
            <a:r>
              <a:rPr lang="vi-VN" sz="2400"/>
              <a:t>ă</a:t>
            </a:r>
            <a:r>
              <a:rPr lang="en-US" sz="2400"/>
              <a:t>ng bằng gỗ dẻ. U gọi là d</a:t>
            </a:r>
            <a:r>
              <a:rPr lang="vi-VN" sz="2400"/>
              <a:t>ă</a:t>
            </a:r>
            <a:r>
              <a:rPr lang="en-US" sz="2400"/>
              <a:t>m. R</a:t>
            </a:r>
            <a:r>
              <a:rPr lang="vi-VN" sz="2400"/>
              <a:t>ă</a:t>
            </a:r>
            <a:r>
              <a:rPr lang="en-US" sz="2400"/>
              <a:t>ng nó nhiều ,ken vào nhau. Vậy nên,ng</a:t>
            </a:r>
            <a:r>
              <a:rPr lang="vi-VN" sz="2400"/>
              <a:t>ư</a:t>
            </a:r>
            <a:r>
              <a:rPr lang="en-US" sz="2400"/>
              <a:t>ời ta nói”chật nh</a:t>
            </a:r>
            <a:r>
              <a:rPr lang="vi-VN" sz="2400"/>
              <a:t>ư</a:t>
            </a:r>
            <a:r>
              <a:rPr lang="en-US" sz="2400"/>
              <a:t> nêm cối”.Nói </a:t>
            </a:r>
            <a:r>
              <a:rPr lang="vi-VN" sz="2400"/>
              <a:t>đ</a:t>
            </a:r>
            <a:r>
              <a:rPr lang="en-US" sz="2400"/>
              <a:t>ến cối lại phải nói </a:t>
            </a:r>
            <a:r>
              <a:rPr lang="vi-VN" sz="2400"/>
              <a:t>đ</a:t>
            </a:r>
            <a:r>
              <a:rPr lang="en-US" sz="2400"/>
              <a:t>ến cần.Cái cần dài bằng tre </a:t>
            </a:r>
            <a:endParaRPr lang="en-US" sz="2400"/>
          </a:p>
          <a:p>
            <a:r>
              <a:rPr lang="vi-VN" sz="2400"/>
              <a:t>đ</a:t>
            </a:r>
            <a:r>
              <a:rPr lang="en-US" sz="2400"/>
              <a:t>ực vàng óng.  Đầu cần là củ tre, có cái chốt. Cái chốt </a:t>
            </a:r>
            <a:endParaRPr lang="en-US" sz="2400"/>
          </a:p>
          <a:p>
            <a:r>
              <a:rPr lang="en-US" sz="2400"/>
              <a:t>bằng tre mà rắn nh</a:t>
            </a:r>
            <a:r>
              <a:rPr lang="vi-VN" sz="2400"/>
              <a:t>ư</a:t>
            </a:r>
            <a:r>
              <a:rPr lang="en-US" sz="2400"/>
              <a:t> </a:t>
            </a:r>
            <a:r>
              <a:rPr lang="vi-VN" sz="2400"/>
              <a:t>đ</a:t>
            </a:r>
            <a:r>
              <a:rPr lang="en-US" sz="2400"/>
              <a:t>anh, móc vào tai cối. Từ chỗ tay </a:t>
            </a:r>
            <a:endParaRPr lang="en-US" sz="2400"/>
          </a:p>
          <a:p>
            <a:r>
              <a:rPr lang="en-US" sz="2400"/>
              <a:t>cầm có cái thừng buộc vào xà nhà.Đẩy </a:t>
            </a:r>
            <a:r>
              <a:rPr lang="vi-VN" sz="2400"/>
              <a:t>đ</a:t>
            </a:r>
            <a:r>
              <a:rPr lang="en-US" sz="2400"/>
              <a:t>i kéo lại, cối kêu </a:t>
            </a:r>
            <a:endParaRPr lang="en-US" sz="2400"/>
          </a:p>
          <a:p>
            <a:r>
              <a:rPr lang="en-US" sz="2400"/>
              <a:t>ù ù.</a:t>
            </a:r>
            <a:endParaRPr lang="en-US" sz="2400"/>
          </a:p>
          <a:p>
            <a:r>
              <a:rPr lang="en-US" sz="2400"/>
              <a:t>    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1217613"/>
            <a:ext cx="4357688" cy="63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</a:rPr>
              <a:t>a. Bài v</a:t>
            </a:r>
            <a:r>
              <a:rPr lang="vi-VN" sz="3500" b="1">
                <a:solidFill>
                  <a:srgbClr val="0000FF"/>
                </a:solidFill>
              </a:rPr>
              <a:t>ă</a:t>
            </a:r>
            <a:r>
              <a:rPr lang="en-US" sz="3500" b="1">
                <a:solidFill>
                  <a:srgbClr val="0000FF"/>
                </a:solidFill>
              </a:rPr>
              <a:t>n tả cái gì?</a:t>
            </a:r>
            <a:endParaRPr lang="en-US" sz="3500" b="1">
              <a:solidFill>
                <a:srgbClr val="0000FF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2132013"/>
            <a:ext cx="6997700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b. Tìm các phần mở bài, kết bài.</a:t>
            </a:r>
            <a:endParaRPr lang="en-US" sz="3500" b="1">
              <a:solidFill>
                <a:srgbClr val="FF0000"/>
              </a:solidFill>
            </a:endParaRPr>
          </a:p>
          <a:p>
            <a:r>
              <a:rPr lang="en-US" sz="3500" b="1">
                <a:solidFill>
                  <a:srgbClr val="FF0000"/>
                </a:solidFill>
              </a:rPr>
              <a:t>Mỗi phần ấy nói lên </a:t>
            </a:r>
            <a:r>
              <a:rPr lang="vi-VN" sz="3500" b="1">
                <a:solidFill>
                  <a:srgbClr val="FF0000"/>
                </a:solidFill>
              </a:rPr>
              <a:t>đ</a:t>
            </a:r>
            <a:r>
              <a:rPr lang="en-US" sz="3500" b="1">
                <a:solidFill>
                  <a:srgbClr val="FF0000"/>
                </a:solidFill>
              </a:rPr>
              <a:t>iều gì?</a:t>
            </a:r>
            <a:endParaRPr lang="en-US" sz="3500" b="1">
              <a:solidFill>
                <a:srgbClr val="FF00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09600" y="3429000"/>
            <a:ext cx="8166100" cy="170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</a:rPr>
              <a:t>c. Các phần mở bài, kết bài </a:t>
            </a:r>
            <a:r>
              <a:rPr lang="vi-VN" sz="3500" b="1">
                <a:solidFill>
                  <a:srgbClr val="0000FF"/>
                </a:solidFill>
              </a:rPr>
              <a:t>đ</a:t>
            </a:r>
            <a:r>
              <a:rPr lang="en-US" sz="3500" b="1">
                <a:solidFill>
                  <a:srgbClr val="0000FF"/>
                </a:solidFill>
              </a:rPr>
              <a:t>ó giống</a:t>
            </a:r>
            <a:endParaRPr lang="en-US" sz="3500" b="1">
              <a:solidFill>
                <a:srgbClr val="0000FF"/>
              </a:solidFill>
            </a:endParaRPr>
          </a:p>
          <a:p>
            <a:r>
              <a:rPr lang="en-US" sz="3500" b="1">
                <a:solidFill>
                  <a:srgbClr val="0000FF"/>
                </a:solidFill>
              </a:rPr>
              <a:t> với những cách mở bài , kết bài nào </a:t>
            </a:r>
            <a:endParaRPr lang="en-US" sz="3500" b="1">
              <a:solidFill>
                <a:srgbClr val="0000FF"/>
              </a:solidFill>
            </a:endParaRPr>
          </a:p>
          <a:p>
            <a:r>
              <a:rPr lang="vi-VN" sz="3500" b="1">
                <a:solidFill>
                  <a:srgbClr val="0000FF"/>
                </a:solidFill>
              </a:rPr>
              <a:t>đ</a:t>
            </a:r>
            <a:r>
              <a:rPr lang="en-US" sz="3500" b="1">
                <a:solidFill>
                  <a:srgbClr val="0000FF"/>
                </a:solidFill>
              </a:rPr>
              <a:t>ã học?</a:t>
            </a:r>
            <a:endParaRPr lang="en-US" sz="3500" b="1">
              <a:solidFill>
                <a:srgbClr val="0000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09600" y="5241925"/>
            <a:ext cx="7897813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d. Phần thân bài tả cái cối theo trình</a:t>
            </a:r>
            <a:endParaRPr lang="en-US" sz="3500" b="1">
              <a:solidFill>
                <a:srgbClr val="FF0000"/>
              </a:solidFill>
            </a:endParaRPr>
          </a:p>
          <a:p>
            <a:r>
              <a:rPr lang="en-US" sz="3500" b="1">
                <a:solidFill>
                  <a:srgbClr val="FF0000"/>
                </a:solidFill>
              </a:rPr>
              <a:t> tự nh</a:t>
            </a:r>
            <a:r>
              <a:rPr lang="vi-VN" sz="3500" b="1">
                <a:solidFill>
                  <a:srgbClr val="FF0000"/>
                </a:solidFill>
              </a:rPr>
              <a:t>ư</a:t>
            </a:r>
            <a:r>
              <a:rPr lang="en-US" sz="3500" b="1">
                <a:solidFill>
                  <a:srgbClr val="FF0000"/>
                </a:solidFill>
              </a:rPr>
              <a:t> thế nào?</a:t>
            </a:r>
            <a:endParaRPr lang="en-US" sz="3500" b="1">
              <a:solidFill>
                <a:srgbClr val="FF0000"/>
              </a:solidFill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33350" y="114300"/>
            <a:ext cx="88392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93" name="Picture 13" descr="DauChamHo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14313" y="990600"/>
            <a:ext cx="8701087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b. Tìm các phần mở bài, kết bài.</a:t>
            </a:r>
            <a:endParaRPr lang="en-US" sz="3500" b="1">
              <a:solidFill>
                <a:srgbClr val="FF0000"/>
              </a:solidFill>
            </a:endParaRPr>
          </a:p>
          <a:p>
            <a:r>
              <a:rPr lang="en-US" sz="3500" b="1">
                <a:solidFill>
                  <a:srgbClr val="FF0000"/>
                </a:solidFill>
              </a:rPr>
              <a:t>      Mỗi phần ấy nói lên </a:t>
            </a:r>
            <a:r>
              <a:rPr lang="vi-VN" sz="3500" b="1">
                <a:solidFill>
                  <a:srgbClr val="FF0000"/>
                </a:solidFill>
              </a:rPr>
              <a:t>đ</a:t>
            </a:r>
            <a:r>
              <a:rPr lang="en-US" sz="3500" b="1">
                <a:solidFill>
                  <a:srgbClr val="FF0000"/>
                </a:solidFill>
              </a:rPr>
              <a:t>iều gì?</a:t>
            </a:r>
            <a:endParaRPr lang="en-US" sz="3500" b="1">
              <a:solidFill>
                <a:srgbClr val="FF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1000" y="2528888"/>
            <a:ext cx="1524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Mở bài: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905000" y="2559050"/>
            <a:ext cx="7239000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    Giới thiệu cái cối </a:t>
            </a:r>
            <a:endParaRPr lang="en-US" sz="3500" b="1">
              <a:solidFill>
                <a:srgbClr val="FF0000"/>
              </a:solidFill>
            </a:endParaRPr>
          </a:p>
          <a:p>
            <a:r>
              <a:rPr lang="en-US" sz="3500" b="1">
                <a:solidFill>
                  <a:srgbClr val="FF0000"/>
                </a:solidFill>
              </a:rPr>
              <a:t>(</a:t>
            </a:r>
            <a:r>
              <a:rPr lang="vi-VN" sz="3500" b="1">
                <a:solidFill>
                  <a:srgbClr val="FF0000"/>
                </a:solidFill>
              </a:rPr>
              <a:t>đ</a:t>
            </a:r>
            <a:r>
              <a:rPr lang="en-US" sz="3500" b="1">
                <a:solidFill>
                  <a:srgbClr val="FF0000"/>
                </a:solidFill>
              </a:rPr>
              <a:t>ồ vật </a:t>
            </a:r>
            <a:r>
              <a:rPr lang="vi-VN" sz="3500" b="1">
                <a:solidFill>
                  <a:srgbClr val="FF0000"/>
                </a:solidFill>
              </a:rPr>
              <a:t>đư</a:t>
            </a:r>
            <a:r>
              <a:rPr lang="en-US" sz="3500" b="1">
                <a:solidFill>
                  <a:srgbClr val="FF0000"/>
                </a:solidFill>
              </a:rPr>
              <a:t>ợc miêu tả)</a:t>
            </a:r>
            <a:endParaRPr lang="en-US" sz="3500" b="1">
              <a:solidFill>
                <a:srgbClr val="FF0000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04800" y="4037013"/>
            <a:ext cx="8534400" cy="170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0000FF"/>
                </a:solidFill>
              </a:rPr>
              <a:t>   Cái cối xinh xinh xuất hiện nh</a:t>
            </a:r>
            <a:r>
              <a:rPr lang="vi-VN" sz="3500" b="1">
                <a:solidFill>
                  <a:srgbClr val="0000FF"/>
                </a:solidFill>
              </a:rPr>
              <a:t>ư</a:t>
            </a:r>
            <a:r>
              <a:rPr lang="en-US" sz="3500" b="1">
                <a:solidFill>
                  <a:srgbClr val="0000FF"/>
                </a:solidFill>
              </a:rPr>
              <a:t> một giấc mộng ngồi chễm chệ giữa gian nhà trống</a:t>
            </a:r>
            <a:endParaRPr lang="en-US" sz="3500" b="1">
              <a:solidFill>
                <a:srgbClr val="0000FF"/>
              </a:solidFill>
            </a:endParaRP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95250" y="114300"/>
            <a:ext cx="89154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2647950" y="2362200"/>
            <a:ext cx="3733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8689" name="Picture 17" descr="DauChamHo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228600"/>
            <a:ext cx="762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/>
      <p:bldP spid="286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609600" y="990600"/>
            <a:ext cx="790892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b. Tìm các phần mở bài, kết bài.Mỗi phần ấy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nói lên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iều gì?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38200" y="2286000"/>
            <a:ext cx="1828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Kết bài: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286000"/>
            <a:ext cx="6096000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Nêu phần kết thúc của bài ( Tình cảm thân thiết giữa các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ồ vật trong nhà với bạn nhỏ)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" y="2743200"/>
            <a:ext cx="8458200" cy="378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   </a:t>
            </a:r>
            <a:r>
              <a:rPr lang="en-US" sz="3000">
                <a:solidFill>
                  <a:srgbClr val="0000FF"/>
                </a:solidFill>
              </a:rPr>
              <a:t>Cái cối xay cũng nh</a:t>
            </a:r>
            <a:r>
              <a:rPr lang="vi-VN" sz="3000">
                <a:solidFill>
                  <a:srgbClr val="0000FF"/>
                </a:solidFill>
              </a:rPr>
              <a:t>ư</a:t>
            </a:r>
            <a:r>
              <a:rPr lang="en-US" sz="3000">
                <a:solidFill>
                  <a:srgbClr val="0000FF"/>
                </a:solidFill>
              </a:rPr>
              <a:t> những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ồ dùng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ã sống cùng tôi  -cái võng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ay,cái chiếu manh, cái mâm gỗ, cái giỏ cua, cái chạn bát, cái gi</a:t>
            </a:r>
            <a:r>
              <a:rPr lang="vi-VN" sz="3000">
                <a:solidFill>
                  <a:srgbClr val="0000FF"/>
                </a:solidFill>
              </a:rPr>
              <a:t>ư</a:t>
            </a:r>
            <a:r>
              <a:rPr lang="en-US" sz="3000">
                <a:solidFill>
                  <a:srgbClr val="0000FF"/>
                </a:solidFill>
              </a:rPr>
              <a:t>ờng nứa…. – tất cả, tất cả chúng nó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ều cất tiếng nói:”Chúng tôi </a:t>
            </a:r>
            <a:r>
              <a:rPr lang="vi-VN" sz="3000">
                <a:solidFill>
                  <a:srgbClr val="0000FF"/>
                </a:solidFill>
              </a:rPr>
              <a:t>đư</a:t>
            </a:r>
            <a:r>
              <a:rPr lang="en-US" sz="3000">
                <a:solidFill>
                  <a:srgbClr val="0000FF"/>
                </a:solidFill>
              </a:rPr>
              <a:t>ợc sống cùng với tuổi th</a:t>
            </a:r>
            <a:r>
              <a:rPr lang="vi-VN" sz="3000">
                <a:solidFill>
                  <a:srgbClr val="0000FF"/>
                </a:solidFill>
              </a:rPr>
              <a:t>ơ</a:t>
            </a:r>
            <a:r>
              <a:rPr lang="en-US" sz="3000">
                <a:solidFill>
                  <a:srgbClr val="0000FF"/>
                </a:solidFill>
              </a:rPr>
              <a:t> anh.Chúng tôi hoàn toàn không muốn nhờ vả anh cái gì.Chúng tôi chỉ muốn theo dõi từng b</a:t>
            </a:r>
            <a:r>
              <a:rPr lang="vi-VN" sz="3000">
                <a:solidFill>
                  <a:srgbClr val="0000FF"/>
                </a:solidFill>
              </a:rPr>
              <a:t>ư</a:t>
            </a:r>
            <a:r>
              <a:rPr lang="en-US" sz="3000">
                <a:solidFill>
                  <a:srgbClr val="0000FF"/>
                </a:solidFill>
              </a:rPr>
              <a:t>ớc anh </a:t>
            </a:r>
            <a:r>
              <a:rPr lang="vi-VN" sz="3000">
                <a:solidFill>
                  <a:srgbClr val="0000FF"/>
                </a:solidFill>
              </a:rPr>
              <a:t>đ</a:t>
            </a:r>
            <a:r>
              <a:rPr lang="en-US" sz="3000">
                <a:solidFill>
                  <a:srgbClr val="0000FF"/>
                </a:solidFill>
              </a:rPr>
              <a:t>i.</a:t>
            </a:r>
            <a:endParaRPr lang="en-US" sz="3000">
              <a:solidFill>
                <a:srgbClr val="0000FF"/>
              </a:solidFill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2609850" y="2000250"/>
            <a:ext cx="3733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0733" name="Picture 13" descr="DauChamHo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  <p:bldP spid="307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04800" y="1066800"/>
            <a:ext cx="914400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</a:rPr>
              <a:t>c. Các phần mở bài, kết bài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ó giống với những cách mở bài , kết bài nào </a:t>
            </a:r>
            <a:r>
              <a:rPr lang="vi-VN" sz="3000" b="1">
                <a:solidFill>
                  <a:srgbClr val="0000FF"/>
                </a:solidFill>
              </a:rPr>
              <a:t>đ</a:t>
            </a:r>
            <a:r>
              <a:rPr lang="en-US" sz="3000" b="1">
                <a:solidFill>
                  <a:srgbClr val="0000FF"/>
                </a:solidFill>
              </a:rPr>
              <a:t>ã học?</a:t>
            </a:r>
            <a:endParaRPr lang="en-US" sz="3000" b="1">
              <a:solidFill>
                <a:srgbClr val="0000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57200" y="2438400"/>
            <a:ext cx="8450263" cy="170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Mở bài</a:t>
            </a:r>
            <a:r>
              <a:rPr lang="en-US" sz="3500">
                <a:solidFill>
                  <a:srgbClr val="0000FF"/>
                </a:solidFill>
              </a:rPr>
              <a:t> :</a:t>
            </a:r>
            <a:r>
              <a:rPr lang="en-US" sz="3500">
                <a:solidFill>
                  <a:srgbClr val="660066"/>
                </a:solidFill>
              </a:rPr>
              <a:t>Giới thiệu ngay </a:t>
            </a:r>
            <a:r>
              <a:rPr lang="vi-VN" sz="3500">
                <a:solidFill>
                  <a:srgbClr val="660066"/>
                </a:solidFill>
              </a:rPr>
              <a:t>đ</a:t>
            </a:r>
            <a:r>
              <a:rPr lang="en-US" sz="3500">
                <a:solidFill>
                  <a:srgbClr val="660066"/>
                </a:solidFill>
              </a:rPr>
              <a:t>ồ vật sẽ tả là cái cối tân</a:t>
            </a:r>
            <a:endParaRPr lang="en-US" sz="3500">
              <a:solidFill>
                <a:srgbClr val="660066"/>
              </a:solidFill>
            </a:endParaRPr>
          </a:p>
          <a:p>
            <a:r>
              <a:rPr lang="en-US" sz="3500">
                <a:solidFill>
                  <a:srgbClr val="0000FF"/>
                </a:solidFill>
              </a:rPr>
              <a:t>                     </a:t>
            </a:r>
            <a:endParaRPr lang="en-US" sz="3500" b="1">
              <a:solidFill>
                <a:srgbClr val="660066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57200" y="3962400"/>
            <a:ext cx="8610600" cy="224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</a:rPr>
              <a:t>Kết bài: </a:t>
            </a:r>
            <a:r>
              <a:rPr lang="en-US" sz="3500">
                <a:solidFill>
                  <a:srgbClr val="660066"/>
                </a:solidFill>
              </a:rPr>
              <a:t>Nêu phần kết thúc của bài , bình luận thêm.(Tình cảm thân thiết giữa các </a:t>
            </a:r>
            <a:r>
              <a:rPr lang="vi-VN" sz="3500">
                <a:solidFill>
                  <a:srgbClr val="660066"/>
                </a:solidFill>
              </a:rPr>
              <a:t>đ</a:t>
            </a:r>
            <a:r>
              <a:rPr lang="en-US" sz="3500">
                <a:solidFill>
                  <a:srgbClr val="660066"/>
                </a:solidFill>
              </a:rPr>
              <a:t>ồ vật trong nhà với bạn nhỏ)</a:t>
            </a:r>
            <a:endParaRPr lang="en-US" sz="3500">
              <a:solidFill>
                <a:srgbClr val="660066"/>
              </a:solidFill>
            </a:endParaRPr>
          </a:p>
          <a:p>
            <a:r>
              <a:rPr lang="en-US" sz="3500">
                <a:solidFill>
                  <a:srgbClr val="0000FF"/>
                </a:solidFill>
              </a:rPr>
              <a:t>                     </a:t>
            </a:r>
            <a:endParaRPr lang="en-US" sz="3500" b="1">
              <a:solidFill>
                <a:srgbClr val="660066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774700" y="2971800"/>
            <a:ext cx="6773863" cy="63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500">
                <a:solidFill>
                  <a:schemeClr val="accent2"/>
                </a:solidFill>
              </a:rPr>
              <a:t>                     </a:t>
            </a:r>
            <a:r>
              <a:rPr lang="en-US" sz="3500" b="1">
                <a:solidFill>
                  <a:schemeClr val="accent2"/>
                </a:solidFill>
              </a:rPr>
              <a:t>( Mở bài trực tiếp )</a:t>
            </a:r>
            <a:endParaRPr lang="en-US" sz="3500" b="1">
              <a:solidFill>
                <a:schemeClr val="accent2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62000" y="5699125"/>
            <a:ext cx="8610600" cy="63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3500">
                <a:solidFill>
                  <a:schemeClr val="accent2"/>
                </a:solidFill>
              </a:rPr>
              <a:t>                     </a:t>
            </a:r>
            <a:r>
              <a:rPr lang="en-US" sz="3500" b="1">
                <a:solidFill>
                  <a:schemeClr val="accent2"/>
                </a:solidFill>
              </a:rPr>
              <a:t>( Kết bài mở rộng )</a:t>
            </a:r>
            <a:endParaRPr lang="en-US" sz="3500" b="1">
              <a:solidFill>
                <a:schemeClr val="accent2"/>
              </a:solidFill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76200" y="114300"/>
            <a:ext cx="89154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>
            <a:off x="2667000" y="2209800"/>
            <a:ext cx="3733800" cy="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6881" name="Picture 17" descr="DauChamHo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36876" grpId="0"/>
      <p:bldP spid="368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>
            <a:off x="2514600" y="1905000"/>
            <a:ext cx="396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57200" y="2209800"/>
            <a:ext cx="4191000" cy="3109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endParaRPr lang="en-US" sz="2800" b="1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800" b="1">
                <a:solidFill>
                  <a:schemeClr val="accent2"/>
                </a:solidFill>
              </a:rPr>
              <a:t>Tả hình dáng cái cối theo trình tự:từ bộ phận lớn </a:t>
            </a:r>
            <a:r>
              <a:rPr lang="vi-VN" sz="2800" b="1">
                <a:solidFill>
                  <a:schemeClr val="accent2"/>
                </a:solidFill>
              </a:rPr>
              <a:t>đ</a:t>
            </a:r>
            <a:r>
              <a:rPr lang="en-US" sz="2800" b="1">
                <a:solidFill>
                  <a:schemeClr val="accent2"/>
                </a:solidFill>
              </a:rPr>
              <a:t>ến bộ phận nhỏ, từ ngòai vào trong,từ phần chính </a:t>
            </a:r>
            <a:r>
              <a:rPr lang="vi-VN" sz="2800" b="1">
                <a:solidFill>
                  <a:schemeClr val="accent2"/>
                </a:solidFill>
              </a:rPr>
              <a:t>đ</a:t>
            </a:r>
            <a:r>
              <a:rPr lang="en-US" sz="2800" b="1">
                <a:solidFill>
                  <a:schemeClr val="accent2"/>
                </a:solidFill>
              </a:rPr>
              <a:t>ến phần phụ.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572000" y="2649538"/>
            <a:ext cx="4572000" cy="224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Cái vành    cái áo ; hai 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cái tai    lỗ tai ; hàm r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ng cối    d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m cối ; cần cối   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ầu cần    cái chốt     dây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thừng buộc cần.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304800" y="876300"/>
            <a:ext cx="8299450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d. Phần thân bài tả cái cối theo trình tự nh</a:t>
            </a:r>
            <a:r>
              <a:rPr lang="vi-VN" sz="3000" b="1">
                <a:solidFill>
                  <a:srgbClr val="FF0000"/>
                </a:solidFill>
              </a:rPr>
              <a:t>ư</a:t>
            </a:r>
            <a:r>
              <a:rPr lang="en-US" sz="3000" b="1">
                <a:solidFill>
                  <a:srgbClr val="FF0000"/>
                </a:solidFill>
              </a:rPr>
              <a:t> </a:t>
            </a:r>
            <a:endParaRPr lang="en-US" sz="3000" b="1">
              <a:solidFill>
                <a:srgbClr val="FF0000"/>
              </a:solidFill>
            </a:endParaRPr>
          </a:p>
          <a:p>
            <a:r>
              <a:rPr lang="en-US" sz="3000" b="1">
                <a:solidFill>
                  <a:srgbClr val="FF0000"/>
                </a:solidFill>
              </a:rPr>
              <a:t>thế nào?</a:t>
            </a:r>
            <a:endParaRPr lang="en-US" sz="3000" b="1">
              <a:solidFill>
                <a:srgbClr val="FF0000"/>
              </a:solidFill>
            </a:endParaRPr>
          </a:p>
          <a:p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609600" y="2057400"/>
            <a:ext cx="1782763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Thân bài: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715000" y="337185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6248400" y="2971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200650" y="3810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8534400" y="3810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6076950" y="424815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7848600" y="42291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57200" y="5529263"/>
            <a:ext cx="3979863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-Tả công dụng của cái</a:t>
            </a:r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cối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1278" name="Line 21"/>
          <p:cNvSpPr>
            <a:spLocks noChangeShapeType="1"/>
          </p:cNvSpPr>
          <p:nvPr/>
        </p:nvSpPr>
        <p:spPr bwMode="auto">
          <a:xfrm>
            <a:off x="4572000" y="2133600"/>
            <a:ext cx="0" cy="449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652963" y="5454650"/>
            <a:ext cx="3762375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-xay lúa, tiếng cối làm 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vui cả xóm.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1280" name="Rectangle 25"/>
          <p:cNvSpPr>
            <a:spLocks noChangeArrowheads="1"/>
          </p:cNvSpPr>
          <p:nvPr/>
        </p:nvSpPr>
        <p:spPr bwMode="auto">
          <a:xfrm>
            <a:off x="114300" y="114300"/>
            <a:ext cx="8915400" cy="6553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40" name="Picture 28" descr="DauChamHo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77200" y="304800"/>
            <a:ext cx="60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1" grpId="0"/>
      <p:bldP spid="38924" grpId="0" animBg="1"/>
      <p:bldP spid="38925" grpId="0" animBg="1"/>
      <p:bldP spid="38926" grpId="0" animBg="1"/>
      <p:bldP spid="38927" grpId="0" animBg="1"/>
      <p:bldP spid="38928" grpId="0" animBg="1"/>
      <p:bldP spid="38929" grpId="0" animBg="1"/>
      <p:bldP spid="38932" grpId="0"/>
      <p:bldP spid="389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5619</Words>
  <Application>WPS Presentation</Application>
  <PresentationFormat>On-screen Show (4:3)</PresentationFormat>
  <Paragraphs>176</Paragraphs>
  <Slides>21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Arial</vt:lpstr>
      <vt:lpstr>Microsoft YaHei</vt:lpstr>
      <vt:lpstr>Arial Unicode MS</vt:lpstr>
      <vt:lpstr>Wingdings 2</vt:lpstr>
      <vt:lpstr>Wingdings</vt:lpstr>
      <vt:lpstr>Default Design</vt:lpstr>
      <vt:lpstr>MPlayer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khai</dc:creator>
  <cp:lastModifiedBy>HP</cp:lastModifiedBy>
  <cp:revision>9</cp:revision>
  <dcterms:created xsi:type="dcterms:W3CDTF">2009-04-15T05:24:00Z</dcterms:created>
  <dcterms:modified xsi:type="dcterms:W3CDTF">2021-12-19T02:58:12Z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B991BC24F89945549A3B974AA6911A31</vt:lpwstr>
  </property>
  <property fmtid="{D5CDD505-2E9C-101B-9397-08002B2CF9AE}" pid="3" name="KSOProductBuildVer">
    <vt:lpwstr>1033-11.2.0.10382</vt:lpwstr>
  </property>
</Properties>
</file>